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8" r:id="rId2"/>
    <p:sldId id="259" r:id="rId3"/>
    <p:sldId id="256" r:id="rId4"/>
    <p:sldId id="257"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712EC8-B3F4-49C2-AA0C-A9DDC290F234}" type="datetimeFigureOut">
              <a:rPr lang="es-PE" smtClean="0"/>
              <a:t>24/05/2020</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5BDD96-A32C-45EA-BD67-1ACE4F17747C}" type="slidenum">
              <a:rPr lang="es-PE" smtClean="0"/>
              <a:t>‹Nº›</a:t>
            </a:fld>
            <a:endParaRPr lang="es-PE"/>
          </a:p>
        </p:txBody>
      </p:sp>
    </p:spTree>
    <p:extLst>
      <p:ext uri="{BB962C8B-B14F-4D97-AF65-F5344CB8AC3E}">
        <p14:creationId xmlns:p14="http://schemas.microsoft.com/office/powerpoint/2010/main" val="4224708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a:p>
        </p:txBody>
      </p:sp>
      <p:sp>
        <p:nvSpPr>
          <p:cNvPr id="5" name="Marcador de encabezado 4"/>
          <p:cNvSpPr>
            <a:spLocks noGrp="1"/>
          </p:cNvSpPr>
          <p:nvPr>
            <p:ph type="hdr" sz="quarter" idx="10"/>
          </p:nvPr>
        </p:nvSpPr>
        <p:spPr/>
        <p:txBody>
          <a:bodyPr/>
          <a:lstStyle/>
          <a:p>
            <a:endParaRPr lang="es-PE"/>
          </a:p>
        </p:txBody>
      </p:sp>
    </p:spTree>
    <p:extLst>
      <p:ext uri="{BB962C8B-B14F-4D97-AF65-F5344CB8AC3E}">
        <p14:creationId xmlns:p14="http://schemas.microsoft.com/office/powerpoint/2010/main" val="2118914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PE"/>
          </a:p>
        </p:txBody>
      </p:sp>
      <p:sp>
        <p:nvSpPr>
          <p:cNvPr id="4" name="Marcador de fecha 3"/>
          <p:cNvSpPr>
            <a:spLocks noGrp="1"/>
          </p:cNvSpPr>
          <p:nvPr>
            <p:ph type="dt" sz="half" idx="10"/>
          </p:nvPr>
        </p:nvSpPr>
        <p:spPr/>
        <p:txBody>
          <a:bodyPr/>
          <a:lstStyle/>
          <a:p>
            <a:fld id="{F6DF3E13-EBB7-4BB8-8219-26710335AE07}" type="datetimeFigureOut">
              <a:rPr lang="es-PE" smtClean="0"/>
              <a:t>24/05/2020</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7F8AC90E-A594-4C2E-8249-2022E0710FBA}" type="slidenum">
              <a:rPr lang="es-PE" smtClean="0"/>
              <a:t>‹Nº›</a:t>
            </a:fld>
            <a:endParaRPr lang="es-PE"/>
          </a:p>
        </p:txBody>
      </p:sp>
    </p:spTree>
    <p:extLst>
      <p:ext uri="{BB962C8B-B14F-4D97-AF65-F5344CB8AC3E}">
        <p14:creationId xmlns:p14="http://schemas.microsoft.com/office/powerpoint/2010/main" val="2207543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F6DF3E13-EBB7-4BB8-8219-26710335AE07}" type="datetimeFigureOut">
              <a:rPr lang="es-PE" smtClean="0"/>
              <a:t>24/05/2020</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7F8AC90E-A594-4C2E-8249-2022E0710FBA}" type="slidenum">
              <a:rPr lang="es-PE" smtClean="0"/>
              <a:t>‹Nº›</a:t>
            </a:fld>
            <a:endParaRPr lang="es-PE"/>
          </a:p>
        </p:txBody>
      </p:sp>
    </p:spTree>
    <p:extLst>
      <p:ext uri="{BB962C8B-B14F-4D97-AF65-F5344CB8AC3E}">
        <p14:creationId xmlns:p14="http://schemas.microsoft.com/office/powerpoint/2010/main" val="4084589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F6DF3E13-EBB7-4BB8-8219-26710335AE07}" type="datetimeFigureOut">
              <a:rPr lang="es-PE" smtClean="0"/>
              <a:t>24/05/2020</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7F8AC90E-A594-4C2E-8249-2022E0710FBA}" type="slidenum">
              <a:rPr lang="es-PE" smtClean="0"/>
              <a:t>‹Nº›</a:t>
            </a:fld>
            <a:endParaRPr lang="es-PE"/>
          </a:p>
        </p:txBody>
      </p:sp>
    </p:spTree>
    <p:extLst>
      <p:ext uri="{BB962C8B-B14F-4D97-AF65-F5344CB8AC3E}">
        <p14:creationId xmlns:p14="http://schemas.microsoft.com/office/powerpoint/2010/main" val="305238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a de título">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914400" y="4437112"/>
            <a:ext cx="10363200" cy="648072"/>
          </a:xfrm>
        </p:spPr>
        <p:txBody>
          <a:bodyPr/>
          <a:lstStyle>
            <a:lvl1pPr>
              <a:defRPr sz="2400">
                <a:solidFill>
                  <a:schemeClr val="bg1"/>
                </a:solidFill>
              </a:defRPr>
            </a:lvl1pPr>
          </a:lstStyle>
          <a:p>
            <a:pPr lvl="0"/>
            <a:r>
              <a:rPr lang="es-ES" noProof="0" dirty="0" smtClean="0"/>
              <a:t>Haga clic para modificar el estilo de título del patrón</a:t>
            </a:r>
          </a:p>
        </p:txBody>
      </p:sp>
    </p:spTree>
    <p:extLst>
      <p:ext uri="{BB962C8B-B14F-4D97-AF65-F5344CB8AC3E}">
        <p14:creationId xmlns:p14="http://schemas.microsoft.com/office/powerpoint/2010/main" val="2214377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F6DF3E13-EBB7-4BB8-8219-26710335AE07}" type="datetimeFigureOut">
              <a:rPr lang="es-PE" smtClean="0"/>
              <a:t>24/05/2020</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7F8AC90E-A594-4C2E-8249-2022E0710FBA}" type="slidenum">
              <a:rPr lang="es-PE" smtClean="0"/>
              <a:t>‹Nº›</a:t>
            </a:fld>
            <a:endParaRPr lang="es-PE"/>
          </a:p>
        </p:txBody>
      </p:sp>
    </p:spTree>
    <p:extLst>
      <p:ext uri="{BB962C8B-B14F-4D97-AF65-F5344CB8AC3E}">
        <p14:creationId xmlns:p14="http://schemas.microsoft.com/office/powerpoint/2010/main" val="897987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F6DF3E13-EBB7-4BB8-8219-26710335AE07}" type="datetimeFigureOut">
              <a:rPr lang="es-PE" smtClean="0"/>
              <a:t>24/05/2020</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7F8AC90E-A594-4C2E-8249-2022E0710FBA}" type="slidenum">
              <a:rPr lang="es-PE" smtClean="0"/>
              <a:t>‹Nº›</a:t>
            </a:fld>
            <a:endParaRPr lang="es-PE"/>
          </a:p>
        </p:txBody>
      </p:sp>
    </p:spTree>
    <p:extLst>
      <p:ext uri="{BB962C8B-B14F-4D97-AF65-F5344CB8AC3E}">
        <p14:creationId xmlns:p14="http://schemas.microsoft.com/office/powerpoint/2010/main" val="918225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F6DF3E13-EBB7-4BB8-8219-26710335AE07}" type="datetimeFigureOut">
              <a:rPr lang="es-PE" smtClean="0"/>
              <a:t>24/05/2020</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7F8AC90E-A594-4C2E-8249-2022E0710FBA}" type="slidenum">
              <a:rPr lang="es-PE" smtClean="0"/>
              <a:t>‹Nº›</a:t>
            </a:fld>
            <a:endParaRPr lang="es-PE"/>
          </a:p>
        </p:txBody>
      </p:sp>
    </p:spTree>
    <p:extLst>
      <p:ext uri="{BB962C8B-B14F-4D97-AF65-F5344CB8AC3E}">
        <p14:creationId xmlns:p14="http://schemas.microsoft.com/office/powerpoint/2010/main" val="1928174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F6DF3E13-EBB7-4BB8-8219-26710335AE07}" type="datetimeFigureOut">
              <a:rPr lang="es-PE" smtClean="0"/>
              <a:t>24/05/2020</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7F8AC90E-A594-4C2E-8249-2022E0710FBA}" type="slidenum">
              <a:rPr lang="es-PE" smtClean="0"/>
              <a:t>‹Nº›</a:t>
            </a:fld>
            <a:endParaRPr lang="es-PE"/>
          </a:p>
        </p:txBody>
      </p:sp>
    </p:spTree>
    <p:extLst>
      <p:ext uri="{BB962C8B-B14F-4D97-AF65-F5344CB8AC3E}">
        <p14:creationId xmlns:p14="http://schemas.microsoft.com/office/powerpoint/2010/main" val="279099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F6DF3E13-EBB7-4BB8-8219-26710335AE07}" type="datetimeFigureOut">
              <a:rPr lang="es-PE" smtClean="0"/>
              <a:t>24/05/2020</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7F8AC90E-A594-4C2E-8249-2022E0710FBA}" type="slidenum">
              <a:rPr lang="es-PE" smtClean="0"/>
              <a:t>‹Nº›</a:t>
            </a:fld>
            <a:endParaRPr lang="es-PE"/>
          </a:p>
        </p:txBody>
      </p:sp>
    </p:spTree>
    <p:extLst>
      <p:ext uri="{BB962C8B-B14F-4D97-AF65-F5344CB8AC3E}">
        <p14:creationId xmlns:p14="http://schemas.microsoft.com/office/powerpoint/2010/main" val="2451320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6DF3E13-EBB7-4BB8-8219-26710335AE07}" type="datetimeFigureOut">
              <a:rPr lang="es-PE" smtClean="0"/>
              <a:t>24/05/2020</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7F8AC90E-A594-4C2E-8249-2022E0710FBA}" type="slidenum">
              <a:rPr lang="es-PE" smtClean="0"/>
              <a:t>‹Nº›</a:t>
            </a:fld>
            <a:endParaRPr lang="es-PE"/>
          </a:p>
        </p:txBody>
      </p:sp>
    </p:spTree>
    <p:extLst>
      <p:ext uri="{BB962C8B-B14F-4D97-AF65-F5344CB8AC3E}">
        <p14:creationId xmlns:p14="http://schemas.microsoft.com/office/powerpoint/2010/main" val="1963264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F6DF3E13-EBB7-4BB8-8219-26710335AE07}" type="datetimeFigureOut">
              <a:rPr lang="es-PE" smtClean="0"/>
              <a:t>24/05/2020</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7F8AC90E-A594-4C2E-8249-2022E0710FBA}" type="slidenum">
              <a:rPr lang="es-PE" smtClean="0"/>
              <a:t>‹Nº›</a:t>
            </a:fld>
            <a:endParaRPr lang="es-PE"/>
          </a:p>
        </p:txBody>
      </p:sp>
    </p:spTree>
    <p:extLst>
      <p:ext uri="{BB962C8B-B14F-4D97-AF65-F5344CB8AC3E}">
        <p14:creationId xmlns:p14="http://schemas.microsoft.com/office/powerpoint/2010/main" val="2042291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F6DF3E13-EBB7-4BB8-8219-26710335AE07}" type="datetimeFigureOut">
              <a:rPr lang="es-PE" smtClean="0"/>
              <a:t>24/05/2020</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7F8AC90E-A594-4C2E-8249-2022E0710FBA}" type="slidenum">
              <a:rPr lang="es-PE" smtClean="0"/>
              <a:t>‹Nº›</a:t>
            </a:fld>
            <a:endParaRPr lang="es-PE"/>
          </a:p>
        </p:txBody>
      </p:sp>
    </p:spTree>
    <p:extLst>
      <p:ext uri="{BB962C8B-B14F-4D97-AF65-F5344CB8AC3E}">
        <p14:creationId xmlns:p14="http://schemas.microsoft.com/office/powerpoint/2010/main" val="1507608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DF3E13-EBB7-4BB8-8219-26710335AE07}" type="datetimeFigureOut">
              <a:rPr lang="es-PE" smtClean="0"/>
              <a:t>24/05/2020</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8AC90E-A594-4C2E-8249-2022E0710FBA}" type="slidenum">
              <a:rPr lang="es-PE" smtClean="0"/>
              <a:t>‹Nº›</a:t>
            </a:fld>
            <a:endParaRPr lang="es-PE"/>
          </a:p>
        </p:txBody>
      </p:sp>
    </p:spTree>
    <p:extLst>
      <p:ext uri="{BB962C8B-B14F-4D97-AF65-F5344CB8AC3E}">
        <p14:creationId xmlns:p14="http://schemas.microsoft.com/office/powerpoint/2010/main" val="3796598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6.gi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CuadroTexto 1"/>
          <p:cNvSpPr txBox="1">
            <a:spLocks noChangeArrowheads="1"/>
          </p:cNvSpPr>
          <p:nvPr/>
        </p:nvSpPr>
        <p:spPr bwMode="auto">
          <a:xfrm>
            <a:off x="9754366" y="5608419"/>
            <a:ext cx="114935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nSpc>
                <a:spcPts val="1850"/>
              </a:lnSpc>
              <a:spcBef>
                <a:spcPct val="0"/>
              </a:spcBef>
              <a:buNone/>
            </a:pPr>
            <a:r>
              <a:rPr lang="es-PE" altLang="es-ES" sz="1200" dirty="0">
                <a:solidFill>
                  <a:schemeClr val="bg1"/>
                </a:solidFill>
              </a:rPr>
              <a:t>2019-I</a:t>
            </a:r>
          </a:p>
          <a:p>
            <a:pPr>
              <a:lnSpc>
                <a:spcPts val="1850"/>
              </a:lnSpc>
              <a:spcBef>
                <a:spcPct val="0"/>
              </a:spcBef>
              <a:buNone/>
            </a:pPr>
            <a:r>
              <a:rPr lang="es-PE" altLang="es-ES" sz="1200" dirty="0" smtClean="0">
                <a:solidFill>
                  <a:schemeClr val="bg1"/>
                </a:solidFill>
              </a:rPr>
              <a:t>9</a:t>
            </a:r>
            <a:endParaRPr lang="es-PE" altLang="es-ES" sz="1200" dirty="0">
              <a:solidFill>
                <a:schemeClr val="bg1"/>
              </a:solidFill>
            </a:endParaRPr>
          </a:p>
          <a:p>
            <a:pPr>
              <a:lnSpc>
                <a:spcPts val="1850"/>
              </a:lnSpc>
              <a:spcBef>
                <a:spcPct val="0"/>
              </a:spcBef>
              <a:buNone/>
            </a:pPr>
            <a:r>
              <a:rPr lang="es-PE" altLang="es-ES" sz="1200" dirty="0">
                <a:solidFill>
                  <a:schemeClr val="bg1"/>
                </a:solidFill>
              </a:rPr>
              <a:t>I</a:t>
            </a:r>
          </a:p>
        </p:txBody>
      </p:sp>
      <p:grpSp>
        <p:nvGrpSpPr>
          <p:cNvPr id="8" name="Grupo 7"/>
          <p:cNvGrpSpPr/>
          <p:nvPr/>
        </p:nvGrpSpPr>
        <p:grpSpPr>
          <a:xfrm>
            <a:off x="0" y="0"/>
            <a:ext cx="12192000" cy="6858000"/>
            <a:chOff x="0" y="0"/>
            <a:chExt cx="12192000" cy="6858000"/>
          </a:xfrm>
        </p:grpSpPr>
        <p:sp>
          <p:nvSpPr>
            <p:cNvPr id="7" name="Rectángulo 6"/>
            <p:cNvSpPr/>
            <p:nvPr/>
          </p:nvSpPr>
          <p:spPr>
            <a:xfrm>
              <a:off x="0" y="4051739"/>
              <a:ext cx="12192000" cy="135147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0" y="0"/>
              <a:ext cx="12192000" cy="2033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9" name="Picture 6" descr="Resultado de imagen para universidad nacional hermilio valdiz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19924"/>
              <a:ext cx="5715000" cy="1428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0" y="5391807"/>
              <a:ext cx="12192000" cy="1466193"/>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sp>
        <p:nvSpPr>
          <p:cNvPr id="11" name="1 Título"/>
          <p:cNvSpPr txBox="1">
            <a:spLocks/>
          </p:cNvSpPr>
          <p:nvPr/>
        </p:nvSpPr>
        <p:spPr>
          <a:xfrm>
            <a:off x="824295" y="5528516"/>
            <a:ext cx="3773463"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r>
              <a:rPr lang="es-PE" altLang="es-ES" b="1" dirty="0" smtClean="0"/>
              <a:t>Escuela Profesional </a:t>
            </a:r>
          </a:p>
          <a:p>
            <a:r>
              <a:rPr lang="es-PE" altLang="es-ES" b="1" dirty="0" smtClean="0"/>
              <a:t>de Ingeniería de Sistemas </a:t>
            </a:r>
            <a:endParaRPr lang="es-ES" altLang="es-ES" b="1" dirty="0" smtClean="0"/>
          </a:p>
        </p:txBody>
      </p:sp>
      <p:sp>
        <p:nvSpPr>
          <p:cNvPr id="12" name="2 Subtítulo"/>
          <p:cNvSpPr txBox="1">
            <a:spLocks/>
          </p:cNvSpPr>
          <p:nvPr/>
        </p:nvSpPr>
        <p:spPr>
          <a:xfrm>
            <a:off x="3708309" y="4606980"/>
            <a:ext cx="4775379" cy="5291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altLang="es-ES" sz="2000" b="1" dirty="0" smtClean="0">
                <a:solidFill>
                  <a:schemeClr val="accent1">
                    <a:lumMod val="50000"/>
                  </a:schemeClr>
                </a:solidFill>
              </a:rPr>
              <a:t>Docente</a:t>
            </a:r>
            <a:r>
              <a:rPr lang="es-PE" altLang="es-ES" sz="2000" b="1" dirty="0" smtClean="0">
                <a:solidFill>
                  <a:schemeClr val="accent1">
                    <a:lumMod val="50000"/>
                  </a:schemeClr>
                </a:solidFill>
              </a:rPr>
              <a:t>: Mg. Jimmy </a:t>
            </a:r>
            <a:r>
              <a:rPr lang="es-PE" altLang="es-ES" sz="2000" b="1" dirty="0" err="1" smtClean="0">
                <a:solidFill>
                  <a:schemeClr val="accent1">
                    <a:lumMod val="50000"/>
                  </a:schemeClr>
                </a:solidFill>
              </a:rPr>
              <a:t>Grover</a:t>
            </a:r>
            <a:r>
              <a:rPr lang="es-PE" altLang="es-ES" sz="2000" b="1" dirty="0" smtClean="0">
                <a:solidFill>
                  <a:schemeClr val="accent1">
                    <a:lumMod val="50000"/>
                  </a:schemeClr>
                </a:solidFill>
              </a:rPr>
              <a:t> Flores Vidal </a:t>
            </a:r>
            <a:endParaRPr lang="es-ES" altLang="es-ES" sz="2000" b="1" dirty="0">
              <a:solidFill>
                <a:schemeClr val="accent1">
                  <a:lumMod val="50000"/>
                </a:schemeClr>
              </a:solidFill>
            </a:endParaRPr>
          </a:p>
        </p:txBody>
      </p:sp>
      <p:sp>
        <p:nvSpPr>
          <p:cNvPr id="14" name="1 Título"/>
          <p:cNvSpPr txBox="1">
            <a:spLocks/>
          </p:cNvSpPr>
          <p:nvPr/>
        </p:nvSpPr>
        <p:spPr>
          <a:xfrm>
            <a:off x="3884657" y="4078189"/>
            <a:ext cx="4422682" cy="64928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r>
              <a:rPr lang="es-PE" altLang="es-ES" b="1" dirty="0" smtClean="0">
                <a:solidFill>
                  <a:schemeClr val="accent1">
                    <a:lumMod val="50000"/>
                  </a:schemeClr>
                </a:solidFill>
              </a:rPr>
              <a:t>Tema: </a:t>
            </a:r>
            <a:r>
              <a:rPr lang="es-PE" altLang="es-ES" b="1" dirty="0" smtClean="0">
                <a:solidFill>
                  <a:schemeClr val="accent1">
                    <a:lumMod val="50000"/>
                  </a:schemeClr>
                </a:solidFill>
              </a:rPr>
              <a:t>MODELAMIENTO </a:t>
            </a:r>
            <a:r>
              <a:rPr lang="es-PE" altLang="es-ES" b="1" dirty="0" smtClean="0">
                <a:solidFill>
                  <a:schemeClr val="accent1">
                    <a:lumMod val="50000"/>
                  </a:schemeClr>
                </a:solidFill>
              </a:rPr>
              <a:t>DE SISTEMAS </a:t>
            </a:r>
            <a:endParaRPr lang="es-ES" altLang="es-ES" b="1" dirty="0" smtClean="0">
              <a:solidFill>
                <a:schemeClr val="accent1">
                  <a:lumMod val="50000"/>
                </a:schemeClr>
              </a:solidFill>
            </a:endParaRPr>
          </a:p>
        </p:txBody>
      </p:sp>
    </p:spTree>
    <p:extLst>
      <p:ext uri="{BB962C8B-B14F-4D97-AF65-F5344CB8AC3E}">
        <p14:creationId xmlns:p14="http://schemas.microsoft.com/office/powerpoint/2010/main" val="12539124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0" y="-1"/>
            <a:ext cx="12192001" cy="1125265"/>
            <a:chOff x="0" y="-1"/>
            <a:chExt cx="12192001" cy="1125265"/>
          </a:xfrm>
        </p:grpSpPr>
        <p:grpSp>
          <p:nvGrpSpPr>
            <p:cNvPr id="3" name="Grupo 2"/>
            <p:cNvGrpSpPr/>
            <p:nvPr/>
          </p:nvGrpSpPr>
          <p:grpSpPr>
            <a:xfrm>
              <a:off x="0" y="-1"/>
              <a:ext cx="12192001" cy="1125265"/>
              <a:chOff x="0" y="-1"/>
              <a:chExt cx="12192001" cy="1125265"/>
            </a:xfrm>
          </p:grpSpPr>
          <p:sp>
            <p:nvSpPr>
              <p:cNvPr id="5" name="Rectángulo 4"/>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7"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4"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Imagen 7"/>
          <p:cNvPicPr>
            <a:picLocks noChangeAspect="1"/>
          </p:cNvPicPr>
          <p:nvPr/>
        </p:nvPicPr>
        <p:blipFill rotWithShape="1">
          <a:blip r:embed="rId4"/>
          <a:srcRect l="28784" t="24428" r="43797" b="30502"/>
          <a:stretch/>
        </p:blipFill>
        <p:spPr>
          <a:xfrm>
            <a:off x="982049" y="1125264"/>
            <a:ext cx="10116876" cy="5597508"/>
          </a:xfrm>
          <a:prstGeom prst="rect">
            <a:avLst/>
          </a:prstGeom>
        </p:spPr>
      </p:pic>
    </p:spTree>
    <p:extLst>
      <p:ext uri="{BB962C8B-B14F-4D97-AF65-F5344CB8AC3E}">
        <p14:creationId xmlns:p14="http://schemas.microsoft.com/office/powerpoint/2010/main" val="3608625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0" y="-1"/>
            <a:ext cx="12192001" cy="1125265"/>
            <a:chOff x="0" y="-1"/>
            <a:chExt cx="12192001" cy="1125265"/>
          </a:xfrm>
        </p:grpSpPr>
        <p:grpSp>
          <p:nvGrpSpPr>
            <p:cNvPr id="3" name="Grupo 2"/>
            <p:cNvGrpSpPr/>
            <p:nvPr/>
          </p:nvGrpSpPr>
          <p:grpSpPr>
            <a:xfrm>
              <a:off x="0" y="-1"/>
              <a:ext cx="12192001" cy="1125265"/>
              <a:chOff x="0" y="-1"/>
              <a:chExt cx="12192001" cy="1125265"/>
            </a:xfrm>
          </p:grpSpPr>
          <p:sp>
            <p:nvSpPr>
              <p:cNvPr id="5" name="Rectángulo 4"/>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7"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4"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Imagen 7"/>
          <p:cNvPicPr>
            <a:picLocks noChangeAspect="1"/>
          </p:cNvPicPr>
          <p:nvPr/>
        </p:nvPicPr>
        <p:blipFill rotWithShape="1">
          <a:blip r:embed="rId4"/>
          <a:srcRect l="31061" t="19850" r="33206" b="33847"/>
          <a:stretch/>
        </p:blipFill>
        <p:spPr>
          <a:xfrm>
            <a:off x="982049" y="1286805"/>
            <a:ext cx="10116876" cy="5435967"/>
          </a:xfrm>
          <a:prstGeom prst="rect">
            <a:avLst/>
          </a:prstGeom>
        </p:spPr>
      </p:pic>
    </p:spTree>
    <p:extLst>
      <p:ext uri="{BB962C8B-B14F-4D97-AF65-F5344CB8AC3E}">
        <p14:creationId xmlns:p14="http://schemas.microsoft.com/office/powerpoint/2010/main" val="1730428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0" y="-1"/>
            <a:ext cx="12192001" cy="1125265"/>
            <a:chOff x="0" y="-1"/>
            <a:chExt cx="12192001" cy="1125265"/>
          </a:xfrm>
        </p:grpSpPr>
        <p:grpSp>
          <p:nvGrpSpPr>
            <p:cNvPr id="3" name="Grupo 2"/>
            <p:cNvGrpSpPr/>
            <p:nvPr/>
          </p:nvGrpSpPr>
          <p:grpSpPr>
            <a:xfrm>
              <a:off x="0" y="-1"/>
              <a:ext cx="12192001" cy="1125265"/>
              <a:chOff x="0" y="-1"/>
              <a:chExt cx="12192001" cy="1125265"/>
            </a:xfrm>
          </p:grpSpPr>
          <p:sp>
            <p:nvSpPr>
              <p:cNvPr id="5" name="Rectángulo 4"/>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7"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4"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ángulo 9"/>
          <p:cNvSpPr/>
          <p:nvPr/>
        </p:nvSpPr>
        <p:spPr>
          <a:xfrm>
            <a:off x="775987" y="1125264"/>
            <a:ext cx="10322938" cy="5628720"/>
          </a:xfrm>
          <a:prstGeom prst="rect">
            <a:avLst/>
          </a:prstGeom>
        </p:spPr>
        <p:txBody>
          <a:bodyPr wrap="square">
            <a:spAutoFit/>
          </a:bodyPr>
          <a:lstStyle/>
          <a:p>
            <a:pPr algn="ctr">
              <a:lnSpc>
                <a:spcPct val="107000"/>
              </a:lnSpc>
              <a:spcAft>
                <a:spcPts val="800"/>
              </a:spcAft>
            </a:pPr>
            <a:r>
              <a:rPr lang="es-PE" sz="3200" b="1" dirty="0" smtClean="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Diagrama Causal</a:t>
            </a:r>
            <a:endParaRPr lang="es-PE" dirty="0" smtClean="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0"/>
              </a:spcAft>
            </a:pPr>
            <a:r>
              <a:rPr lang="es-PE" sz="2000" dirty="0" smtClean="0">
                <a:solidFill>
                  <a:srgbClr val="000000"/>
                </a:solidFill>
                <a:effectLst/>
                <a:ea typeface="Times New Roman" panose="02020603050405020304" pitchFamily="18" charset="0"/>
                <a:cs typeface="Times New Roman" panose="02020603050405020304" pitchFamily="18" charset="0"/>
              </a:rPr>
              <a:t>El conjunto de los elementos que tienen relación con nuestro problema y permiten en principio explicar el comportamiento observado, junto con las relaciones entre ellos, en muchos casos de retroalimentación, forman el Sistema. </a:t>
            </a:r>
          </a:p>
          <a:p>
            <a:pPr marL="457200" algn="just">
              <a:lnSpc>
                <a:spcPct val="107000"/>
              </a:lnSpc>
              <a:spcAft>
                <a:spcPts val="0"/>
              </a:spcAft>
            </a:pPr>
            <a:endParaRPr lang="es-PE" sz="2000" dirty="0">
              <a:solidFill>
                <a:srgbClr val="000000"/>
              </a:solidFill>
              <a:ea typeface="Times New Roman" panose="02020603050405020304" pitchFamily="18" charset="0"/>
              <a:cs typeface="Times New Roman" panose="02020603050405020304" pitchFamily="18" charset="0"/>
            </a:endParaRPr>
          </a:p>
          <a:p>
            <a:pPr marL="457200" algn="just">
              <a:lnSpc>
                <a:spcPct val="107000"/>
              </a:lnSpc>
              <a:spcAft>
                <a:spcPts val="0"/>
              </a:spcAft>
            </a:pPr>
            <a:r>
              <a:rPr lang="es-PE" sz="2000" dirty="0" smtClean="0">
                <a:solidFill>
                  <a:srgbClr val="000000"/>
                </a:solidFill>
                <a:effectLst/>
                <a:ea typeface="Times New Roman" panose="02020603050405020304" pitchFamily="18" charset="0"/>
                <a:cs typeface="Times New Roman" panose="02020603050405020304" pitchFamily="18" charset="0"/>
              </a:rPr>
              <a:t>El Diagrama Causal es un diagrama que recoge los elementos clave del Sistema y las relaciones entre ellos.</a:t>
            </a:r>
          </a:p>
          <a:p>
            <a:pPr marL="457200" algn="just">
              <a:lnSpc>
                <a:spcPct val="107000"/>
              </a:lnSpc>
              <a:spcAft>
                <a:spcPts val="0"/>
              </a:spcAft>
            </a:pPr>
            <a:endParaRPr lang="es-PE" sz="2000" dirty="0" smtClean="0">
              <a:solidFill>
                <a:srgbClr val="000000"/>
              </a:solidFill>
              <a:effectLst/>
              <a:ea typeface="Times New Roman" panose="02020603050405020304" pitchFamily="18" charset="0"/>
              <a:cs typeface="Times New Roman" panose="02020603050405020304" pitchFamily="18" charset="0"/>
            </a:endParaRPr>
          </a:p>
          <a:p>
            <a:pPr marL="457200" algn="just">
              <a:lnSpc>
                <a:spcPct val="107000"/>
              </a:lnSpc>
              <a:spcAft>
                <a:spcPts val="0"/>
              </a:spcAft>
            </a:pPr>
            <a:r>
              <a:rPr lang="es-PE" sz="2000" dirty="0" smtClean="0"/>
              <a:t>Es </a:t>
            </a:r>
            <a:r>
              <a:rPr lang="es-PE" sz="2000" dirty="0"/>
              <a:t>importante empezar a hacer versiones que poco a poco nos vayan aproximando a la complejidad del modelo. La gama mínima de elementos y relaciones que permita reproducir la Referencia </a:t>
            </a:r>
            <a:r>
              <a:rPr lang="es-PE" sz="2000" dirty="0" smtClean="0"/>
              <a:t>Histórica</a:t>
            </a:r>
            <a:r>
              <a:rPr lang="es-PE" sz="2000" dirty="0"/>
              <a:t>, será la que forme la estructura básica del </a:t>
            </a:r>
            <a:r>
              <a:rPr lang="es-PE" sz="2000" dirty="0" smtClean="0"/>
              <a:t>sistema.</a:t>
            </a:r>
          </a:p>
          <a:p>
            <a:pPr marL="457200" algn="just">
              <a:lnSpc>
                <a:spcPct val="107000"/>
              </a:lnSpc>
              <a:spcAft>
                <a:spcPts val="0"/>
              </a:spcAft>
            </a:pPr>
            <a:endParaRPr lang="es-PE" sz="2000" dirty="0" smtClean="0"/>
          </a:p>
          <a:p>
            <a:pPr marL="457200" algn="just">
              <a:lnSpc>
                <a:spcPct val="107000"/>
              </a:lnSpc>
              <a:spcAft>
                <a:spcPts val="0"/>
              </a:spcAft>
            </a:pPr>
            <a:r>
              <a:rPr lang="es-PE" sz="2000" dirty="0" smtClean="0"/>
              <a:t>Una </a:t>
            </a:r>
            <a:r>
              <a:rPr lang="es-PE" sz="2000" dirty="0"/>
              <a:t>vez conocidas globalmente las variables del sistema y las hipotéticas relaciones causales existentes entre ellas, se pasa a la representación gráfica de las mismas. En este diagrama, las diferentes relaciones están representadas por flechas entre las variables afectadas por ellas.</a:t>
            </a:r>
          </a:p>
          <a:p>
            <a:pPr marL="457200" algn="just">
              <a:lnSpc>
                <a:spcPct val="107000"/>
              </a:lnSpc>
              <a:spcAft>
                <a:spcPts val="0"/>
              </a:spcAft>
            </a:pPr>
            <a:endParaRPr lang="es-PE"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69175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0" y="-1"/>
            <a:ext cx="12192001" cy="1125265"/>
            <a:chOff x="0" y="-1"/>
            <a:chExt cx="12192001" cy="1125265"/>
          </a:xfrm>
        </p:grpSpPr>
        <p:grpSp>
          <p:nvGrpSpPr>
            <p:cNvPr id="3" name="Grupo 2"/>
            <p:cNvGrpSpPr/>
            <p:nvPr/>
          </p:nvGrpSpPr>
          <p:grpSpPr>
            <a:xfrm>
              <a:off x="0" y="-1"/>
              <a:ext cx="12192001" cy="1125265"/>
              <a:chOff x="0" y="-1"/>
              <a:chExt cx="12192001" cy="1125265"/>
            </a:xfrm>
          </p:grpSpPr>
          <p:sp>
            <p:nvSpPr>
              <p:cNvPr id="5" name="Rectángulo 4"/>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7"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4"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ángulo 7"/>
          <p:cNvSpPr/>
          <p:nvPr/>
        </p:nvSpPr>
        <p:spPr>
          <a:xfrm>
            <a:off x="982049" y="1433705"/>
            <a:ext cx="10116876" cy="5229765"/>
          </a:xfrm>
          <a:prstGeom prst="rect">
            <a:avLst/>
          </a:prstGeom>
        </p:spPr>
        <p:txBody>
          <a:bodyPr wrap="square">
            <a:spAutoFit/>
          </a:bodyPr>
          <a:lstStyle/>
          <a:p>
            <a:pPr marL="457200">
              <a:lnSpc>
                <a:spcPct val="107000"/>
              </a:lnSpc>
              <a:spcAft>
                <a:spcPts val="0"/>
              </a:spcAft>
            </a:pPr>
            <a:r>
              <a:rPr lang="es-PE" sz="2000" dirty="0" smtClean="0">
                <a:solidFill>
                  <a:srgbClr val="000000"/>
                </a:solidFill>
                <a:effectLst/>
                <a:ea typeface="Times New Roman" panose="02020603050405020304" pitchFamily="18" charset="0"/>
                <a:cs typeface="Times New Roman" panose="02020603050405020304" pitchFamily="18" charset="0"/>
              </a:rPr>
              <a:t>En este diagrama, las diferentes relaciones están representadas por flechas entre las variables afectadas por ellas.</a:t>
            </a:r>
          </a:p>
          <a:p>
            <a:pPr marL="457200">
              <a:lnSpc>
                <a:spcPct val="107000"/>
              </a:lnSpc>
              <a:spcAft>
                <a:spcPts val="0"/>
              </a:spcAft>
            </a:pPr>
            <a:endParaRPr lang="es-PE" sz="1600" dirty="0" smtClean="0">
              <a:effectLst/>
              <a:ea typeface="Calibri" panose="020F0502020204030204" pitchFamily="34" charset="0"/>
              <a:cs typeface="Times New Roman" panose="02020603050405020304" pitchFamily="18" charset="0"/>
            </a:endParaRPr>
          </a:p>
          <a:p>
            <a:pPr marL="457200">
              <a:lnSpc>
                <a:spcPct val="107000"/>
              </a:lnSpc>
              <a:spcAft>
                <a:spcPts val="0"/>
              </a:spcAft>
            </a:pPr>
            <a:r>
              <a:rPr lang="es-PE" sz="2000" dirty="0" smtClean="0">
                <a:solidFill>
                  <a:srgbClr val="000000"/>
                </a:solidFill>
                <a:effectLst/>
                <a:ea typeface="Times New Roman" panose="02020603050405020304" pitchFamily="18" charset="0"/>
                <a:cs typeface="Times New Roman" panose="02020603050405020304" pitchFamily="18" charset="0"/>
              </a:rPr>
              <a:t>Esas flechas van acompañadas de un signo (+ o -) que indica el tipo de influencia ejercida por una variable sobre la otra. </a:t>
            </a:r>
          </a:p>
          <a:p>
            <a:pPr marL="457200">
              <a:lnSpc>
                <a:spcPct val="107000"/>
              </a:lnSpc>
              <a:spcAft>
                <a:spcPts val="0"/>
              </a:spcAft>
            </a:pPr>
            <a:endParaRPr lang="es-PE" sz="2000" dirty="0">
              <a:solidFill>
                <a:srgbClr val="000000"/>
              </a:solidFill>
              <a:ea typeface="Times New Roman" panose="02020603050405020304" pitchFamily="18" charset="0"/>
              <a:cs typeface="Times New Roman" panose="02020603050405020304" pitchFamily="18" charset="0"/>
            </a:endParaRPr>
          </a:p>
          <a:p>
            <a:pPr marL="457200">
              <a:lnSpc>
                <a:spcPct val="107000"/>
              </a:lnSpc>
              <a:spcAft>
                <a:spcPts val="0"/>
              </a:spcAft>
            </a:pPr>
            <a:r>
              <a:rPr lang="es-PE" sz="2000" dirty="0" smtClean="0">
                <a:solidFill>
                  <a:srgbClr val="000000"/>
                </a:solidFill>
                <a:effectLst/>
                <a:ea typeface="Times New Roman" panose="02020603050405020304" pitchFamily="18" charset="0"/>
                <a:cs typeface="Times New Roman" panose="02020603050405020304" pitchFamily="18" charset="0"/>
              </a:rPr>
              <a:t>Un signo "+" quiere decir que un cambio en la variable origen de la flecha producirá un cambio del mismo sentido en la variable destino. </a:t>
            </a:r>
          </a:p>
          <a:p>
            <a:pPr marL="457200">
              <a:lnSpc>
                <a:spcPct val="107000"/>
              </a:lnSpc>
              <a:spcAft>
                <a:spcPts val="0"/>
              </a:spcAft>
            </a:pPr>
            <a:endParaRPr lang="es-PE" sz="2000" dirty="0">
              <a:solidFill>
                <a:srgbClr val="000000"/>
              </a:solidFill>
              <a:ea typeface="Times New Roman" panose="02020603050405020304" pitchFamily="18" charset="0"/>
              <a:cs typeface="Times New Roman" panose="02020603050405020304" pitchFamily="18" charset="0"/>
            </a:endParaRPr>
          </a:p>
          <a:p>
            <a:pPr marL="457200">
              <a:lnSpc>
                <a:spcPct val="107000"/>
              </a:lnSpc>
              <a:spcAft>
                <a:spcPts val="0"/>
              </a:spcAft>
            </a:pPr>
            <a:r>
              <a:rPr lang="es-PE" sz="2000" dirty="0" smtClean="0">
                <a:solidFill>
                  <a:srgbClr val="000000"/>
                </a:solidFill>
                <a:effectLst/>
                <a:ea typeface="Times New Roman" panose="02020603050405020304" pitchFamily="18" charset="0"/>
                <a:cs typeface="Times New Roman" panose="02020603050405020304" pitchFamily="18" charset="0"/>
              </a:rPr>
              <a:t>El signo "-" simboliza que el efecto producido será en sentido contrario.</a:t>
            </a:r>
          </a:p>
          <a:p>
            <a:pPr marL="457200">
              <a:lnSpc>
                <a:spcPct val="107000"/>
              </a:lnSpc>
              <a:spcAft>
                <a:spcPts val="0"/>
              </a:spcAft>
            </a:pPr>
            <a:endParaRPr lang="es-PE" sz="1600" dirty="0" smtClean="0">
              <a:effectLst/>
              <a:ea typeface="Calibri" panose="020F0502020204030204" pitchFamily="34" charset="0"/>
              <a:cs typeface="Times New Roman" panose="02020603050405020304" pitchFamily="18" charset="0"/>
            </a:endParaRPr>
          </a:p>
          <a:p>
            <a:pPr marL="457200">
              <a:lnSpc>
                <a:spcPct val="107000"/>
              </a:lnSpc>
              <a:spcAft>
                <a:spcPts val="0"/>
              </a:spcAft>
            </a:pPr>
            <a:r>
              <a:rPr lang="es-PE" sz="2000" dirty="0" smtClean="0">
                <a:solidFill>
                  <a:srgbClr val="000000"/>
                </a:solidFill>
                <a:effectLst/>
                <a:ea typeface="Times New Roman" panose="02020603050405020304" pitchFamily="18" charset="0"/>
                <a:cs typeface="Times New Roman" panose="02020603050405020304" pitchFamily="18" charset="0"/>
              </a:rPr>
              <a:t>Así cuando un incremento de A, produce un incremento de B, o bien una disminución de A provoca una disminución de B, tendremos una relación positiva.</a:t>
            </a:r>
          </a:p>
          <a:p>
            <a:pPr marL="457200">
              <a:lnSpc>
                <a:spcPct val="107000"/>
              </a:lnSpc>
              <a:spcAft>
                <a:spcPts val="0"/>
              </a:spcAft>
            </a:pPr>
            <a:endParaRPr lang="es-PE" sz="2000" dirty="0">
              <a:solidFill>
                <a:srgbClr val="000000"/>
              </a:solidFill>
              <a:ea typeface="Times New Roman" panose="02020603050405020304" pitchFamily="18" charset="0"/>
              <a:cs typeface="Times New Roman" panose="02020603050405020304" pitchFamily="18" charset="0"/>
            </a:endParaRPr>
          </a:p>
          <a:p>
            <a:pPr marL="457200">
              <a:lnSpc>
                <a:spcPct val="107000"/>
              </a:lnSpc>
              <a:spcAft>
                <a:spcPts val="0"/>
              </a:spcAft>
            </a:pPr>
            <a:r>
              <a:rPr lang="es-PE" sz="2000" dirty="0" smtClean="0">
                <a:solidFill>
                  <a:srgbClr val="000000"/>
                </a:solidFill>
                <a:effectLst/>
                <a:ea typeface="Times New Roman" panose="02020603050405020304" pitchFamily="18" charset="0"/>
              </a:rPr>
              <a:t>Y cuando un incremento de A, produce una disminución de B, o bien una disminución de A provoca un aumento de B, tendremos una relación negativa</a:t>
            </a:r>
            <a:endParaRPr lang="es-PE" sz="2000" dirty="0"/>
          </a:p>
        </p:txBody>
      </p:sp>
    </p:spTree>
    <p:extLst>
      <p:ext uri="{BB962C8B-B14F-4D97-AF65-F5344CB8AC3E}">
        <p14:creationId xmlns:p14="http://schemas.microsoft.com/office/powerpoint/2010/main" val="3094826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0" y="-1"/>
            <a:ext cx="12192001" cy="1125265"/>
            <a:chOff x="0" y="-1"/>
            <a:chExt cx="12192001" cy="1125265"/>
          </a:xfrm>
        </p:grpSpPr>
        <p:grpSp>
          <p:nvGrpSpPr>
            <p:cNvPr id="3" name="Grupo 2"/>
            <p:cNvGrpSpPr/>
            <p:nvPr/>
          </p:nvGrpSpPr>
          <p:grpSpPr>
            <a:xfrm>
              <a:off x="0" y="-1"/>
              <a:ext cx="12192001" cy="1125265"/>
              <a:chOff x="0" y="-1"/>
              <a:chExt cx="12192001" cy="1125265"/>
            </a:xfrm>
          </p:grpSpPr>
          <p:sp>
            <p:nvSpPr>
              <p:cNvPr id="5" name="Rectángulo 4"/>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7"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4"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ángulo 7"/>
          <p:cNvSpPr/>
          <p:nvPr/>
        </p:nvSpPr>
        <p:spPr>
          <a:xfrm>
            <a:off x="982049" y="1620462"/>
            <a:ext cx="10116876" cy="3385542"/>
          </a:xfrm>
          <a:prstGeom prst="rect">
            <a:avLst/>
          </a:prstGeom>
        </p:spPr>
        <p:txBody>
          <a:bodyPr wrap="square">
            <a:spAutoFit/>
          </a:bodyPr>
          <a:lstStyle/>
          <a:p>
            <a:pPr marL="457200" algn="just">
              <a:lnSpc>
                <a:spcPct val="107000"/>
              </a:lnSpc>
              <a:spcAft>
                <a:spcPts val="0"/>
              </a:spcAft>
            </a:pPr>
            <a:r>
              <a:rPr lang="es-PE" sz="2000" dirty="0" smtClean="0">
                <a:solidFill>
                  <a:srgbClr val="000000"/>
                </a:solidFill>
                <a:effectLst/>
                <a:ea typeface="Times New Roman" panose="02020603050405020304" pitchFamily="18" charset="0"/>
                <a:cs typeface="Times New Roman" panose="02020603050405020304" pitchFamily="18" charset="0"/>
              </a:rPr>
              <a:t>Una cadena cerrada de relaciones causales recibe el nombre de bucle, retroalimentación o </a:t>
            </a:r>
            <a:r>
              <a:rPr lang="es-PE" sz="2000" dirty="0" err="1" smtClean="0">
                <a:solidFill>
                  <a:srgbClr val="000000"/>
                </a:solidFill>
                <a:effectLst/>
                <a:ea typeface="Times New Roman" panose="02020603050405020304" pitchFamily="18" charset="0"/>
                <a:cs typeface="Times New Roman" panose="02020603050405020304" pitchFamily="18" charset="0"/>
              </a:rPr>
              <a:t>feedback</a:t>
            </a:r>
            <a:r>
              <a:rPr lang="es-PE" sz="2000" dirty="0" smtClean="0">
                <a:solidFill>
                  <a:srgbClr val="000000"/>
                </a:solidFill>
                <a:effectLst/>
                <a:ea typeface="Times New Roman" panose="02020603050405020304" pitchFamily="18" charset="0"/>
                <a:cs typeface="Times New Roman" panose="02020603050405020304" pitchFamily="18" charset="0"/>
              </a:rPr>
              <a:t>. </a:t>
            </a:r>
          </a:p>
          <a:p>
            <a:pPr marL="457200" algn="just">
              <a:lnSpc>
                <a:spcPct val="107000"/>
              </a:lnSpc>
              <a:spcAft>
                <a:spcPts val="0"/>
              </a:spcAft>
            </a:pPr>
            <a:endParaRPr lang="es-PE" sz="2000" dirty="0">
              <a:solidFill>
                <a:srgbClr val="000000"/>
              </a:solidFill>
              <a:ea typeface="Times New Roman" panose="02020603050405020304" pitchFamily="18" charset="0"/>
              <a:cs typeface="Times New Roman" panose="02020603050405020304" pitchFamily="18" charset="0"/>
            </a:endParaRPr>
          </a:p>
          <a:p>
            <a:pPr marL="457200" algn="just">
              <a:lnSpc>
                <a:spcPct val="107000"/>
              </a:lnSpc>
              <a:spcAft>
                <a:spcPts val="0"/>
              </a:spcAft>
            </a:pPr>
            <a:r>
              <a:rPr lang="es-PE" sz="2000" dirty="0" smtClean="0">
                <a:solidFill>
                  <a:srgbClr val="000000"/>
                </a:solidFill>
                <a:effectLst/>
                <a:ea typeface="Times New Roman" panose="02020603050405020304" pitchFamily="18" charset="0"/>
                <a:cs typeface="Times New Roman" panose="02020603050405020304" pitchFamily="18" charset="0"/>
              </a:rPr>
              <a:t>Cuando abrimos el grifo para llenar un vaso de agua aumentamos la cantidad de agua en el vaso, pero también la cantidad de agua que va habiendo en el vaso modifica la velocidad en la que nosotros llenamos el vaso. Lo llenamos más despacio cuando está casi lleno; y por </a:t>
            </a:r>
            <a:r>
              <a:rPr lang="es-PE" sz="2000" dirty="0">
                <a:solidFill>
                  <a:srgbClr val="000000"/>
                </a:solidFill>
                <a:ea typeface="Times New Roman" panose="02020603050405020304" pitchFamily="18" charset="0"/>
                <a:cs typeface="Times New Roman" panose="02020603050405020304" pitchFamily="18" charset="0"/>
              </a:rPr>
              <a:t>l</a:t>
            </a:r>
            <a:r>
              <a:rPr lang="es-PE" sz="2000" dirty="0" smtClean="0">
                <a:solidFill>
                  <a:srgbClr val="000000"/>
                </a:solidFill>
                <a:effectLst/>
                <a:ea typeface="Times New Roman" panose="02020603050405020304" pitchFamily="18" charset="0"/>
                <a:cs typeface="Times New Roman" panose="02020603050405020304" pitchFamily="18" charset="0"/>
              </a:rPr>
              <a:t>o tanto existe un bucle.</a:t>
            </a:r>
          </a:p>
          <a:p>
            <a:pPr marL="457200" algn="just">
              <a:lnSpc>
                <a:spcPct val="107000"/>
              </a:lnSpc>
              <a:spcAft>
                <a:spcPts val="0"/>
              </a:spcAft>
            </a:pPr>
            <a:endParaRPr lang="es-PE" sz="2000" dirty="0" smtClean="0">
              <a:solidFill>
                <a:srgbClr val="000000"/>
              </a:solidFill>
              <a:effectLst/>
              <a:ea typeface="Times New Roman" panose="02020603050405020304" pitchFamily="18" charset="0"/>
              <a:cs typeface="Times New Roman" panose="02020603050405020304" pitchFamily="18" charset="0"/>
            </a:endParaRPr>
          </a:p>
          <a:p>
            <a:pPr marL="457200" algn="just">
              <a:lnSpc>
                <a:spcPct val="107000"/>
              </a:lnSpc>
              <a:spcAft>
                <a:spcPts val="0"/>
              </a:spcAft>
            </a:pPr>
            <a:r>
              <a:rPr lang="es-PE" sz="2000" dirty="0"/>
              <a:t>El sistema formado por nosotros, el grifo y el vaso de agua es un bucle negativo porque está dirigido a conseguir un objetivo, llenar el vaso sin que se exceda. </a:t>
            </a:r>
            <a:endParaRPr lang="es-PE" sz="20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89414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0" y="-1"/>
            <a:ext cx="12192001" cy="1125265"/>
            <a:chOff x="0" y="-1"/>
            <a:chExt cx="12192001" cy="1125265"/>
          </a:xfrm>
        </p:grpSpPr>
        <p:grpSp>
          <p:nvGrpSpPr>
            <p:cNvPr id="3" name="Grupo 2"/>
            <p:cNvGrpSpPr/>
            <p:nvPr/>
          </p:nvGrpSpPr>
          <p:grpSpPr>
            <a:xfrm>
              <a:off x="0" y="-1"/>
              <a:ext cx="12192001" cy="1125265"/>
              <a:chOff x="0" y="-1"/>
              <a:chExt cx="12192001" cy="1125265"/>
            </a:xfrm>
          </p:grpSpPr>
          <p:sp>
            <p:nvSpPr>
              <p:cNvPr id="5" name="Rectángulo 4"/>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7"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4"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ángulo 7"/>
          <p:cNvSpPr/>
          <p:nvPr/>
        </p:nvSpPr>
        <p:spPr>
          <a:xfrm>
            <a:off x="982049" y="1604655"/>
            <a:ext cx="10116875" cy="3056221"/>
          </a:xfrm>
          <a:prstGeom prst="rect">
            <a:avLst/>
          </a:prstGeom>
        </p:spPr>
        <p:txBody>
          <a:bodyPr wrap="square">
            <a:spAutoFit/>
          </a:bodyPr>
          <a:lstStyle/>
          <a:p>
            <a:pPr marL="457200" algn="just">
              <a:lnSpc>
                <a:spcPct val="107000"/>
              </a:lnSpc>
              <a:spcAft>
                <a:spcPts val="0"/>
              </a:spcAft>
            </a:pPr>
            <a:r>
              <a:rPr lang="es-PE" sz="2000" dirty="0" smtClean="0">
                <a:solidFill>
                  <a:srgbClr val="000000"/>
                </a:solidFill>
                <a:effectLst/>
                <a:ea typeface="Times New Roman" panose="02020603050405020304" pitchFamily="18" charset="0"/>
                <a:cs typeface="Times New Roman" panose="02020603050405020304" pitchFamily="18" charset="0"/>
              </a:rPr>
              <a:t>Los bucles negativos actúan como elementos estabilizadores de los sistemas al dirigirlos hacia un objetivo determinado, igual que el termostato de la calefacción la dirige hacia la temperatura seleccionada.</a:t>
            </a:r>
          </a:p>
          <a:p>
            <a:pPr marL="457200" algn="just">
              <a:lnSpc>
                <a:spcPct val="107000"/>
              </a:lnSpc>
              <a:spcAft>
                <a:spcPts val="0"/>
              </a:spcAft>
            </a:pPr>
            <a:endParaRPr lang="es-PE" sz="2000" dirty="0" smtClean="0">
              <a:effectLst/>
              <a:ea typeface="Calibri" panose="020F0502020204030204" pitchFamily="34" charset="0"/>
              <a:cs typeface="Times New Roman" panose="02020603050405020304" pitchFamily="18" charset="0"/>
            </a:endParaRPr>
          </a:p>
          <a:p>
            <a:pPr marL="457200" algn="just">
              <a:lnSpc>
                <a:spcPct val="107000"/>
              </a:lnSpc>
              <a:spcAft>
                <a:spcPts val="0"/>
              </a:spcAft>
            </a:pPr>
            <a:r>
              <a:rPr lang="es-PE" sz="2000" dirty="0" smtClean="0">
                <a:solidFill>
                  <a:srgbClr val="000000"/>
                </a:solidFill>
                <a:effectLst/>
                <a:ea typeface="Times New Roman" panose="02020603050405020304" pitchFamily="18" charset="0"/>
                <a:cs typeface="Times New Roman" panose="02020603050405020304" pitchFamily="18" charset="0"/>
              </a:rPr>
              <a:t>Los bucles se definen como "positivos" cuando el número de relaciones "negativas" es par, y "negativos" si es impar (igual que al multiplicar: -a x b = -c).</a:t>
            </a:r>
          </a:p>
          <a:p>
            <a:pPr marL="457200" algn="just">
              <a:lnSpc>
                <a:spcPct val="107000"/>
              </a:lnSpc>
              <a:spcAft>
                <a:spcPts val="0"/>
              </a:spcAft>
            </a:pPr>
            <a:endParaRPr lang="es-PE" sz="2000" dirty="0" smtClean="0">
              <a:effectLst/>
              <a:ea typeface="Calibri" panose="020F0502020204030204" pitchFamily="34" charset="0"/>
              <a:cs typeface="Times New Roman" panose="02020603050405020304" pitchFamily="18" charset="0"/>
            </a:endParaRPr>
          </a:p>
          <a:p>
            <a:pPr marL="457200" algn="just">
              <a:lnSpc>
                <a:spcPct val="107000"/>
              </a:lnSpc>
              <a:spcAft>
                <a:spcPts val="0"/>
              </a:spcAft>
            </a:pPr>
            <a:r>
              <a:rPr lang="es-PE" sz="2000" dirty="0" smtClean="0">
                <a:solidFill>
                  <a:srgbClr val="000000"/>
                </a:solidFill>
                <a:effectLst/>
                <a:ea typeface="Times New Roman" panose="02020603050405020304" pitchFamily="18" charset="0"/>
                <a:cs typeface="Times New Roman" panose="02020603050405020304" pitchFamily="18" charset="0"/>
              </a:rPr>
              <a:t>Los bucles negativos llevan al modelo hacia una situación estable y los positivos lo hacen inestable, con independencia de la situación de partida.</a:t>
            </a:r>
            <a:endParaRPr lang="es-PE" sz="20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44834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0" y="-1"/>
            <a:ext cx="12192001" cy="1125265"/>
            <a:chOff x="0" y="-1"/>
            <a:chExt cx="12192001" cy="1125265"/>
          </a:xfrm>
        </p:grpSpPr>
        <p:grpSp>
          <p:nvGrpSpPr>
            <p:cNvPr id="3" name="Grupo 2"/>
            <p:cNvGrpSpPr/>
            <p:nvPr/>
          </p:nvGrpSpPr>
          <p:grpSpPr>
            <a:xfrm>
              <a:off x="0" y="-1"/>
              <a:ext cx="12192001" cy="1125265"/>
              <a:chOff x="0" y="-1"/>
              <a:chExt cx="12192001" cy="1125265"/>
            </a:xfrm>
          </p:grpSpPr>
          <p:sp>
            <p:nvSpPr>
              <p:cNvPr id="5" name="Rectángulo 4"/>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7"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4"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ángulo 7"/>
          <p:cNvSpPr/>
          <p:nvPr/>
        </p:nvSpPr>
        <p:spPr>
          <a:xfrm>
            <a:off x="982049" y="1308291"/>
            <a:ext cx="10116876" cy="3385542"/>
          </a:xfrm>
          <a:prstGeom prst="rect">
            <a:avLst/>
          </a:prstGeom>
        </p:spPr>
        <p:txBody>
          <a:bodyPr wrap="square">
            <a:spAutoFit/>
          </a:bodyPr>
          <a:lstStyle/>
          <a:p>
            <a:pPr marL="457200">
              <a:lnSpc>
                <a:spcPct val="107000"/>
              </a:lnSpc>
              <a:spcAft>
                <a:spcPts val="0"/>
              </a:spcAft>
            </a:pPr>
            <a:r>
              <a:rPr lang="es-PE" sz="2000" dirty="0" smtClean="0">
                <a:solidFill>
                  <a:srgbClr val="000000"/>
                </a:solidFill>
                <a:effectLst/>
                <a:ea typeface="Times New Roman" panose="02020603050405020304" pitchFamily="18" charset="0"/>
                <a:cs typeface="Times New Roman" panose="02020603050405020304" pitchFamily="18" charset="0"/>
              </a:rPr>
              <a:t>En la realidad los sistemas contienen ambos tipos de bucles y el comportamiento final dependerá de cual es el dominante en un momento determinado.</a:t>
            </a:r>
          </a:p>
          <a:p>
            <a:pPr marL="457200">
              <a:lnSpc>
                <a:spcPct val="107000"/>
              </a:lnSpc>
              <a:spcAft>
                <a:spcPts val="0"/>
              </a:spcAft>
            </a:pPr>
            <a:endParaRPr lang="es-PE" sz="2000" dirty="0" smtClean="0">
              <a:effectLst/>
              <a:ea typeface="Calibri" panose="020F0502020204030204" pitchFamily="34" charset="0"/>
              <a:cs typeface="Times New Roman" panose="02020603050405020304" pitchFamily="18" charset="0"/>
            </a:endParaRPr>
          </a:p>
          <a:p>
            <a:pPr marL="457200">
              <a:lnSpc>
                <a:spcPct val="107000"/>
              </a:lnSpc>
              <a:spcAft>
                <a:spcPts val="0"/>
              </a:spcAft>
            </a:pPr>
            <a:r>
              <a:rPr lang="es-PE" sz="2000" dirty="0" smtClean="0">
                <a:solidFill>
                  <a:srgbClr val="000000"/>
                </a:solidFill>
                <a:effectLst/>
                <a:ea typeface="Times New Roman" panose="02020603050405020304" pitchFamily="18" charset="0"/>
                <a:cs typeface="Times New Roman" panose="02020603050405020304" pitchFamily="18" charset="0"/>
              </a:rPr>
              <a:t>Cuando un país adquiere más armamento hace que sus vecinos se sientan amenazados y les induce a adquirir ellos también más armamento. Este es un bucle positivo, también llamado un circulo vicioso que crece sobre sí mismo más y más. Los bucles positivos causan crecimiento, evolución y también el colapso de los sistemas.</a:t>
            </a:r>
          </a:p>
          <a:p>
            <a:pPr marL="457200">
              <a:lnSpc>
                <a:spcPct val="107000"/>
              </a:lnSpc>
              <a:spcAft>
                <a:spcPts val="0"/>
              </a:spcAft>
            </a:pPr>
            <a:endParaRPr lang="es-PE" sz="2000" dirty="0" smtClean="0">
              <a:effectLst/>
              <a:ea typeface="Calibri" panose="020F0502020204030204" pitchFamily="34" charset="0"/>
              <a:cs typeface="Times New Roman" panose="02020603050405020304" pitchFamily="18" charset="0"/>
            </a:endParaRPr>
          </a:p>
          <a:p>
            <a:pPr marL="457200">
              <a:lnSpc>
                <a:spcPct val="107000"/>
              </a:lnSpc>
              <a:spcAft>
                <a:spcPts val="0"/>
              </a:spcAft>
            </a:pPr>
            <a:r>
              <a:rPr lang="es-PE" sz="2000" dirty="0" smtClean="0">
                <a:solidFill>
                  <a:srgbClr val="000000"/>
                </a:solidFill>
                <a:effectLst/>
                <a:ea typeface="Times New Roman" panose="02020603050405020304" pitchFamily="18" charset="0"/>
                <a:cs typeface="Times New Roman" panose="02020603050405020304" pitchFamily="18" charset="0"/>
              </a:rPr>
              <a:t>Naturalmente los sistemas socioeconómicos y ecológicos están formados por cientos de bucles positivos y negativos interconectados, y su comportamiento final no es evidente.</a:t>
            </a:r>
            <a:endParaRPr lang="es-PE" sz="20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0736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0" y="-1"/>
            <a:ext cx="12192001" cy="1125265"/>
            <a:chOff x="0" y="-1"/>
            <a:chExt cx="12192001" cy="1125265"/>
          </a:xfrm>
        </p:grpSpPr>
        <p:grpSp>
          <p:nvGrpSpPr>
            <p:cNvPr id="3" name="Grupo 2"/>
            <p:cNvGrpSpPr/>
            <p:nvPr/>
          </p:nvGrpSpPr>
          <p:grpSpPr>
            <a:xfrm>
              <a:off x="0" y="-1"/>
              <a:ext cx="12192001" cy="1125265"/>
              <a:chOff x="0" y="-1"/>
              <a:chExt cx="12192001" cy="1125265"/>
            </a:xfrm>
          </p:grpSpPr>
          <p:sp>
            <p:nvSpPr>
              <p:cNvPr id="5" name="Rectángulo 4"/>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7"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4"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Imagen 7" descr="http://www.dinamica-de-sistemas.com/libros/0902c1.jpg"/>
          <p:cNvPicPr/>
          <p:nvPr/>
        </p:nvPicPr>
        <p:blipFill>
          <a:blip r:embed="rId4">
            <a:extLst>
              <a:ext uri="{28A0092B-C50C-407E-A947-70E740481C1C}">
                <a14:useLocalDpi xmlns:a14="http://schemas.microsoft.com/office/drawing/2010/main" val="0"/>
              </a:ext>
            </a:extLst>
          </a:blip>
          <a:srcRect/>
          <a:stretch>
            <a:fillRect/>
          </a:stretch>
        </p:blipFill>
        <p:spPr bwMode="auto">
          <a:xfrm>
            <a:off x="982049" y="1725769"/>
            <a:ext cx="10116876" cy="4468969"/>
          </a:xfrm>
          <a:prstGeom prst="rect">
            <a:avLst/>
          </a:prstGeom>
          <a:noFill/>
          <a:ln>
            <a:noFill/>
          </a:ln>
        </p:spPr>
      </p:pic>
    </p:spTree>
    <p:extLst>
      <p:ext uri="{BB962C8B-B14F-4D97-AF65-F5344CB8AC3E}">
        <p14:creationId xmlns:p14="http://schemas.microsoft.com/office/powerpoint/2010/main" val="2843233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0" y="-1"/>
            <a:ext cx="12192001" cy="1125265"/>
            <a:chOff x="0" y="-1"/>
            <a:chExt cx="12192001" cy="1125265"/>
          </a:xfrm>
        </p:grpSpPr>
        <p:grpSp>
          <p:nvGrpSpPr>
            <p:cNvPr id="3" name="Grupo 2"/>
            <p:cNvGrpSpPr/>
            <p:nvPr/>
          </p:nvGrpSpPr>
          <p:grpSpPr>
            <a:xfrm>
              <a:off x="0" y="-1"/>
              <a:ext cx="12192001" cy="1125265"/>
              <a:chOff x="0" y="-1"/>
              <a:chExt cx="12192001" cy="1125265"/>
            </a:xfrm>
          </p:grpSpPr>
          <p:sp>
            <p:nvSpPr>
              <p:cNvPr id="5" name="Rectángulo 4"/>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7"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4"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ángulo 7"/>
          <p:cNvSpPr/>
          <p:nvPr/>
        </p:nvSpPr>
        <p:spPr>
          <a:xfrm>
            <a:off x="982049" y="1752836"/>
            <a:ext cx="10116876" cy="2397579"/>
          </a:xfrm>
          <a:prstGeom prst="rect">
            <a:avLst/>
          </a:prstGeom>
        </p:spPr>
        <p:txBody>
          <a:bodyPr wrap="square">
            <a:spAutoFit/>
          </a:bodyPr>
          <a:lstStyle/>
          <a:p>
            <a:pPr marL="457200" algn="just">
              <a:lnSpc>
                <a:spcPct val="107000"/>
              </a:lnSpc>
              <a:spcAft>
                <a:spcPts val="0"/>
              </a:spcAft>
            </a:pPr>
            <a:r>
              <a:rPr lang="es-PE" sz="2000" dirty="0" smtClean="0">
                <a:solidFill>
                  <a:srgbClr val="000000"/>
                </a:solidFill>
                <a:effectLst/>
                <a:ea typeface="Times New Roman" panose="02020603050405020304" pitchFamily="18" charset="0"/>
                <a:cs typeface="Times New Roman" panose="02020603050405020304" pitchFamily="18" charset="0"/>
              </a:rPr>
              <a:t>El concepto de bucle es muy útil porque nos permite partir desde la estructura del sistema que analizamos y llegar hasta su comportamiento dinámico.</a:t>
            </a:r>
          </a:p>
          <a:p>
            <a:pPr marL="457200" algn="just">
              <a:lnSpc>
                <a:spcPct val="107000"/>
              </a:lnSpc>
              <a:spcAft>
                <a:spcPts val="0"/>
              </a:spcAft>
            </a:pPr>
            <a:endParaRPr lang="es-PE" sz="2000" dirty="0">
              <a:solidFill>
                <a:srgbClr val="000000"/>
              </a:solidFill>
              <a:ea typeface="Times New Roman" panose="02020603050405020304" pitchFamily="18" charset="0"/>
              <a:cs typeface="Times New Roman" panose="02020603050405020304" pitchFamily="18" charset="0"/>
            </a:endParaRPr>
          </a:p>
          <a:p>
            <a:pPr marL="457200" algn="just">
              <a:lnSpc>
                <a:spcPct val="107000"/>
              </a:lnSpc>
              <a:spcAft>
                <a:spcPts val="0"/>
              </a:spcAft>
            </a:pPr>
            <a:r>
              <a:rPr lang="es-PE" sz="2000" dirty="0" smtClean="0">
                <a:solidFill>
                  <a:srgbClr val="000000"/>
                </a:solidFill>
                <a:effectLst/>
                <a:ea typeface="Times New Roman" panose="02020603050405020304" pitchFamily="18" charset="0"/>
                <a:cs typeface="Times New Roman" panose="02020603050405020304" pitchFamily="18" charset="0"/>
              </a:rPr>
              <a:t>Si un sistema oscila persistentemente, o se halla en equilibrio, o decae con rapidez, podemos identificar las razones estructurales y decidir como modificar los bucles causales que lo van a alterar. </a:t>
            </a:r>
          </a:p>
          <a:p>
            <a:pPr marL="457200" algn="just">
              <a:lnSpc>
                <a:spcPct val="107000"/>
              </a:lnSpc>
              <a:spcAft>
                <a:spcPts val="0"/>
              </a:spcAft>
            </a:pPr>
            <a:endParaRPr lang="es-PE" sz="2000" dirty="0">
              <a:solidFill>
                <a:srgbClr val="000000"/>
              </a:solidFill>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5156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0" y="-1"/>
            <a:ext cx="12192001" cy="1125265"/>
            <a:chOff x="0" y="-1"/>
            <a:chExt cx="12192001" cy="1125265"/>
          </a:xfrm>
        </p:grpSpPr>
        <p:grpSp>
          <p:nvGrpSpPr>
            <p:cNvPr id="3" name="Grupo 2"/>
            <p:cNvGrpSpPr/>
            <p:nvPr/>
          </p:nvGrpSpPr>
          <p:grpSpPr>
            <a:xfrm>
              <a:off x="0" y="-1"/>
              <a:ext cx="12192001" cy="1125265"/>
              <a:chOff x="0" y="-1"/>
              <a:chExt cx="12192001" cy="1125265"/>
            </a:xfrm>
          </p:grpSpPr>
          <p:sp>
            <p:nvSpPr>
              <p:cNvPr id="5" name="Rectángulo 4"/>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7"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4"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ángulo 7"/>
          <p:cNvSpPr/>
          <p:nvPr/>
        </p:nvSpPr>
        <p:spPr>
          <a:xfrm>
            <a:off x="982049" y="1324248"/>
            <a:ext cx="10116876" cy="5624938"/>
          </a:xfrm>
          <a:prstGeom prst="rect">
            <a:avLst/>
          </a:prstGeom>
        </p:spPr>
        <p:txBody>
          <a:bodyPr wrap="square">
            <a:spAutoFit/>
          </a:bodyPr>
          <a:lstStyle/>
          <a:p>
            <a:pPr marL="457200" algn="just">
              <a:lnSpc>
                <a:spcPct val="107000"/>
              </a:lnSpc>
              <a:spcAft>
                <a:spcPts val="0"/>
              </a:spcAft>
            </a:pPr>
            <a:r>
              <a:rPr lang="es-PE" sz="2000" dirty="0" smtClean="0">
                <a:solidFill>
                  <a:srgbClr val="000000"/>
                </a:solidFill>
                <a:effectLst/>
                <a:ea typeface="Times New Roman" panose="02020603050405020304" pitchFamily="18" charset="0"/>
                <a:cs typeface="Times New Roman" panose="02020603050405020304" pitchFamily="18" charset="0"/>
              </a:rPr>
              <a:t>Pero la utilidad más importante de esta concepción es comprender como la estructura de los sistemas provoca su comportamiento. </a:t>
            </a:r>
          </a:p>
          <a:p>
            <a:pPr marL="457200">
              <a:lnSpc>
                <a:spcPct val="107000"/>
              </a:lnSpc>
              <a:spcAft>
                <a:spcPts val="0"/>
              </a:spcAft>
            </a:pPr>
            <a:endParaRPr lang="es-PE" sz="2000" dirty="0">
              <a:solidFill>
                <a:srgbClr val="000000"/>
              </a:solidFill>
              <a:ea typeface="Times New Roman" panose="02020603050405020304" pitchFamily="18" charset="0"/>
              <a:cs typeface="Times New Roman" panose="02020603050405020304" pitchFamily="18" charset="0"/>
            </a:endParaRPr>
          </a:p>
          <a:p>
            <a:pPr marL="457200" algn="just">
              <a:lnSpc>
                <a:spcPct val="107000"/>
              </a:lnSpc>
              <a:spcAft>
                <a:spcPts val="0"/>
              </a:spcAft>
            </a:pPr>
            <a:r>
              <a:rPr lang="es-PE" sz="2000" dirty="0" smtClean="0">
                <a:solidFill>
                  <a:srgbClr val="000000"/>
                </a:solidFill>
                <a:effectLst/>
                <a:ea typeface="Times New Roman" panose="02020603050405020304" pitchFamily="18" charset="0"/>
                <a:cs typeface="Times New Roman" panose="02020603050405020304" pitchFamily="18" charset="0"/>
              </a:rPr>
              <a:t>En un mismo mercado, en un mismo año, varias empresas que ofrecen el mismo producto presentan resultados económicos muy diferentes. Los gerentes menos competentes argumentan múltiples causas ajenas a ellos: los costes laborales, la competencia, los hábitos de los clientes, ... cuando en realidad deberían de estudiar porqué los sistemas que ellos controlan (sus empresas) tienen una estructura menos competitiva que aquellos otros que han presentado mejores resultados.</a:t>
            </a:r>
          </a:p>
          <a:p>
            <a:pPr marL="457200" algn="just">
              <a:lnSpc>
                <a:spcPct val="107000"/>
              </a:lnSpc>
              <a:spcAft>
                <a:spcPts val="0"/>
              </a:spcAft>
            </a:pPr>
            <a:endParaRPr lang="es-PE" sz="2000" dirty="0">
              <a:solidFill>
                <a:srgbClr val="000000"/>
              </a:solidFill>
              <a:ea typeface="Calibri" panose="020F0502020204030204" pitchFamily="34" charset="0"/>
              <a:cs typeface="Times New Roman" panose="02020603050405020304" pitchFamily="18" charset="0"/>
            </a:endParaRPr>
          </a:p>
          <a:p>
            <a:pPr marL="457200" algn="just">
              <a:lnSpc>
                <a:spcPct val="107000"/>
              </a:lnSpc>
            </a:pPr>
            <a:r>
              <a:rPr lang="es-PE" sz="2000" dirty="0"/>
              <a:t>El país A percibe que la carrera de armamentos fue causada por el país B y viceversa. Pero en realidad también puede afirmarse que el país A ha provocado su rearme al adquirir armas, que motivan el rearme del país B. De forma similar el crecimiento de los precios del crudo se debe tanto a la concentración de la producción en unos pocos países como en el excesivo aumento del consumo en los países desarrollados, de un producto que en definitiva es limitativo al no ser renovable.</a:t>
            </a:r>
          </a:p>
          <a:p>
            <a:pPr marL="457200" algn="just">
              <a:lnSpc>
                <a:spcPct val="107000"/>
              </a:lnSpc>
              <a:spcAft>
                <a:spcPts val="0"/>
              </a:spcAft>
            </a:pPr>
            <a:endParaRPr lang="es-PE" sz="16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12019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3">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Imagen 11"/>
          <p:cNvPicPr>
            <a:picLocks noChangeAspect="1"/>
          </p:cNvPicPr>
          <p:nvPr/>
        </p:nvPicPr>
        <p:blipFill rotWithShape="1">
          <a:blip r:embed="rId5"/>
          <a:srcRect l="24529" t="21435" r="35983" b="20290"/>
          <a:stretch/>
        </p:blipFill>
        <p:spPr>
          <a:xfrm>
            <a:off x="982049" y="1286804"/>
            <a:ext cx="10116876" cy="5435967"/>
          </a:xfrm>
          <a:prstGeom prst="rect">
            <a:avLst/>
          </a:prstGeom>
        </p:spPr>
      </p:pic>
    </p:spTree>
    <p:extLst>
      <p:ext uri="{BB962C8B-B14F-4D97-AF65-F5344CB8AC3E}">
        <p14:creationId xmlns:p14="http://schemas.microsoft.com/office/powerpoint/2010/main" val="5304465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0" y="-1"/>
            <a:ext cx="12192001" cy="1125265"/>
            <a:chOff x="0" y="-1"/>
            <a:chExt cx="12192001" cy="1125265"/>
          </a:xfrm>
        </p:grpSpPr>
        <p:grpSp>
          <p:nvGrpSpPr>
            <p:cNvPr id="3" name="Grupo 2"/>
            <p:cNvGrpSpPr/>
            <p:nvPr/>
          </p:nvGrpSpPr>
          <p:grpSpPr>
            <a:xfrm>
              <a:off x="0" y="-1"/>
              <a:ext cx="12192001" cy="1125265"/>
              <a:chOff x="0" y="-1"/>
              <a:chExt cx="12192001" cy="1125265"/>
            </a:xfrm>
          </p:grpSpPr>
          <p:sp>
            <p:nvSpPr>
              <p:cNvPr id="5" name="Rectángulo 4"/>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7"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4"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ángulo 7"/>
          <p:cNvSpPr/>
          <p:nvPr/>
        </p:nvSpPr>
        <p:spPr>
          <a:xfrm>
            <a:off x="982049" y="1286804"/>
            <a:ext cx="10116876" cy="5032147"/>
          </a:xfrm>
          <a:prstGeom prst="rect">
            <a:avLst/>
          </a:prstGeom>
        </p:spPr>
        <p:txBody>
          <a:bodyPr wrap="square">
            <a:spAutoFit/>
          </a:bodyPr>
          <a:lstStyle/>
          <a:p>
            <a:pPr marL="457200" algn="just">
              <a:lnSpc>
                <a:spcPct val="107000"/>
              </a:lnSpc>
              <a:spcAft>
                <a:spcPts val="0"/>
              </a:spcAft>
            </a:pPr>
            <a:r>
              <a:rPr lang="es-PE" sz="2000" dirty="0" smtClean="0">
                <a:solidFill>
                  <a:srgbClr val="000000"/>
                </a:solidFill>
                <a:effectLst/>
                <a:ea typeface="Times New Roman" panose="02020603050405020304" pitchFamily="18" charset="0"/>
                <a:cs typeface="Times New Roman" panose="02020603050405020304" pitchFamily="18" charset="0"/>
              </a:rPr>
              <a:t>Identificar que la causa de los problemas no es algo externo al sistema no suele ser muy popular, ya que es más fácil achacarlo a factores externos e incontrolables por nosotros. Lo que ocurre es que si el mismo que expone el argumento de la causa externa cree verdaderamente en lo que dice, no podrá identificar la verdadera causa del problema - dentro del sistema - y obtener los resultados deseados. Si el sistema tiene los elementos que causan el problema también tiene la forma en la que se puede solucionar.</a:t>
            </a:r>
          </a:p>
          <a:p>
            <a:pPr marL="457200" algn="just">
              <a:lnSpc>
                <a:spcPct val="107000"/>
              </a:lnSpc>
              <a:spcAft>
                <a:spcPts val="0"/>
              </a:spcAft>
            </a:pPr>
            <a:endParaRPr lang="es-PE" sz="2000" dirty="0" smtClean="0">
              <a:effectLst/>
              <a:ea typeface="Calibri" panose="020F0502020204030204" pitchFamily="34" charset="0"/>
              <a:cs typeface="Times New Roman" panose="02020603050405020304" pitchFamily="18" charset="0"/>
            </a:endParaRPr>
          </a:p>
          <a:p>
            <a:pPr marL="457200" algn="just">
              <a:lnSpc>
                <a:spcPct val="107000"/>
              </a:lnSpc>
              <a:spcAft>
                <a:spcPts val="0"/>
              </a:spcAft>
            </a:pPr>
            <a:r>
              <a:rPr lang="es-PE" sz="2000" dirty="0" smtClean="0">
                <a:solidFill>
                  <a:srgbClr val="000000"/>
                </a:solidFill>
                <a:effectLst/>
                <a:ea typeface="Times New Roman" panose="02020603050405020304" pitchFamily="18" charset="0"/>
                <a:cs typeface="Times New Roman" panose="02020603050405020304" pitchFamily="18" charset="0"/>
              </a:rPr>
              <a:t>Así por ejemplo, la curva de vida de un producto puede decirse que se halla regulada inicialmente por un bucle positivo que permite un rápido crecimiento exponencial, al que sigue una fase de estabilidad dominada por un bucle negativo en el que interviene la saturación del mercado, y por último una caída, que suele ser también brusca, debido a la aparición de productos substitutivos de rápido crecimiento.</a:t>
            </a:r>
          </a:p>
          <a:p>
            <a:pPr marL="457200" algn="just">
              <a:lnSpc>
                <a:spcPct val="107000"/>
              </a:lnSpc>
              <a:spcAft>
                <a:spcPts val="0"/>
              </a:spcAft>
            </a:pPr>
            <a:endParaRPr lang="es-PE" sz="2000" dirty="0" smtClean="0">
              <a:effectLst/>
              <a:ea typeface="Calibri" panose="020F0502020204030204" pitchFamily="34" charset="0"/>
              <a:cs typeface="Times New Roman" panose="02020603050405020304" pitchFamily="18" charset="0"/>
            </a:endParaRPr>
          </a:p>
          <a:p>
            <a:pPr marL="457200" algn="just">
              <a:lnSpc>
                <a:spcPct val="107000"/>
              </a:lnSpc>
              <a:spcAft>
                <a:spcPts val="0"/>
              </a:spcAft>
            </a:pPr>
            <a:r>
              <a:rPr lang="es-PE" sz="2000" dirty="0" smtClean="0">
                <a:solidFill>
                  <a:srgbClr val="000000"/>
                </a:solidFill>
                <a:effectLst/>
                <a:ea typeface="Times New Roman" panose="02020603050405020304" pitchFamily="18" charset="0"/>
                <a:cs typeface="Times New Roman" panose="02020603050405020304" pitchFamily="18" charset="0"/>
              </a:rPr>
              <a:t>Por último, señalar que el diagrama causal es de gran importancia para la explicación del modelo final al usuario, si este no está familiarizado con esta técnica lo cual suele ser usual</a:t>
            </a:r>
            <a:r>
              <a:rPr lang="es-PE" sz="2000" dirty="0" smtClean="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s-PE"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25604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0" y="-1"/>
            <a:ext cx="12192001" cy="1125265"/>
            <a:chOff x="0" y="-1"/>
            <a:chExt cx="12192001" cy="1125265"/>
          </a:xfrm>
        </p:grpSpPr>
        <p:grpSp>
          <p:nvGrpSpPr>
            <p:cNvPr id="3" name="Grupo 2"/>
            <p:cNvGrpSpPr/>
            <p:nvPr/>
          </p:nvGrpSpPr>
          <p:grpSpPr>
            <a:xfrm>
              <a:off x="0" y="-1"/>
              <a:ext cx="12192001" cy="1125265"/>
              <a:chOff x="0" y="-1"/>
              <a:chExt cx="12192001" cy="1125265"/>
            </a:xfrm>
          </p:grpSpPr>
          <p:sp>
            <p:nvSpPr>
              <p:cNvPr id="5" name="Rectángulo 4"/>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7"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4"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4"/>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837386" y="1797213"/>
            <a:ext cx="2517228" cy="263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5"/>
          <p:cNvSpPr txBox="1">
            <a:spLocks noChangeArrowheads="1"/>
          </p:cNvSpPr>
          <p:nvPr/>
        </p:nvSpPr>
        <p:spPr bwMode="auto">
          <a:xfrm>
            <a:off x="5117429" y="4624005"/>
            <a:ext cx="205989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s-ES" altLang="es-ES" sz="2800" b="1">
                <a:solidFill>
                  <a:srgbClr val="AA1B51"/>
                </a:solidFill>
              </a:rPr>
              <a:t>¡Gracias!</a:t>
            </a:r>
          </a:p>
        </p:txBody>
      </p:sp>
    </p:spTree>
    <p:extLst>
      <p:ext uri="{BB962C8B-B14F-4D97-AF65-F5344CB8AC3E}">
        <p14:creationId xmlns:p14="http://schemas.microsoft.com/office/powerpoint/2010/main" val="933463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24726" t="22491" r="35780" b="24340"/>
          <a:stretch/>
        </p:blipFill>
        <p:spPr>
          <a:xfrm>
            <a:off x="982049" y="1125264"/>
            <a:ext cx="10116876" cy="5481598"/>
          </a:xfrm>
          <a:prstGeom prst="rect">
            <a:avLst/>
          </a:prstGeom>
        </p:spPr>
      </p:pic>
      <p:grpSp>
        <p:nvGrpSpPr>
          <p:cNvPr id="6" name="Grupo 5"/>
          <p:cNvGrpSpPr/>
          <p:nvPr/>
        </p:nvGrpSpPr>
        <p:grpSpPr>
          <a:xfrm>
            <a:off x="0" y="-1"/>
            <a:ext cx="12192001" cy="1125265"/>
            <a:chOff x="0" y="-1"/>
            <a:chExt cx="12192001" cy="1125265"/>
          </a:xfrm>
        </p:grpSpPr>
        <p:grpSp>
          <p:nvGrpSpPr>
            <p:cNvPr id="7" name="Grupo 6"/>
            <p:cNvGrpSpPr/>
            <p:nvPr/>
          </p:nvGrpSpPr>
          <p:grpSpPr>
            <a:xfrm>
              <a:off x="0" y="-1"/>
              <a:ext cx="12192001" cy="1125265"/>
              <a:chOff x="0" y="-1"/>
              <a:chExt cx="12192001" cy="1125265"/>
            </a:xfrm>
          </p:grpSpPr>
          <p:sp>
            <p:nvSpPr>
              <p:cNvPr id="9" name="Rectángulo 8"/>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0" name="Imagen 9"/>
              <p:cNvPicPr/>
              <p:nvPr/>
            </p:nvPicPr>
            <p:blipFill>
              <a:blip r:embed="rId3">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11"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8" name="Picture 4" descr="Resultado de imagen para universidad nacional hermilio valdiz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7036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4726" t="22491" r="35879" b="26100"/>
          <a:stretch/>
        </p:blipFill>
        <p:spPr>
          <a:xfrm>
            <a:off x="982048" y="1087820"/>
            <a:ext cx="10116876" cy="5557679"/>
          </a:xfrm>
          <a:prstGeom prst="rect">
            <a:avLst/>
          </a:prstGeom>
        </p:spPr>
      </p:pic>
      <p:grpSp>
        <p:nvGrpSpPr>
          <p:cNvPr id="3" name="Grupo 2"/>
          <p:cNvGrpSpPr/>
          <p:nvPr/>
        </p:nvGrpSpPr>
        <p:grpSpPr>
          <a:xfrm>
            <a:off x="0" y="-1"/>
            <a:ext cx="12192001" cy="1125265"/>
            <a:chOff x="0" y="-1"/>
            <a:chExt cx="12192001" cy="1125265"/>
          </a:xfrm>
        </p:grpSpPr>
        <p:grpSp>
          <p:nvGrpSpPr>
            <p:cNvPr id="4" name="Grupo 3"/>
            <p:cNvGrpSpPr/>
            <p:nvPr/>
          </p:nvGrpSpPr>
          <p:grpSpPr>
            <a:xfrm>
              <a:off x="0" y="-1"/>
              <a:ext cx="12192001" cy="1125265"/>
              <a:chOff x="0" y="-1"/>
              <a:chExt cx="12192001" cy="1125265"/>
            </a:xfrm>
          </p:grpSpPr>
          <p:sp>
            <p:nvSpPr>
              <p:cNvPr id="6" name="Rectángulo 5"/>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p:cNvPicPr/>
              <p:nvPr/>
            </p:nvPicPr>
            <p:blipFill>
              <a:blip r:embed="rId3">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8"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5" name="Picture 4" descr="Resultado de imagen para universidad nacional hermilio valdiz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27106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0" y="-1"/>
            <a:ext cx="12192001" cy="1125265"/>
            <a:chOff x="0" y="-1"/>
            <a:chExt cx="12192001" cy="1125265"/>
          </a:xfrm>
        </p:grpSpPr>
        <p:grpSp>
          <p:nvGrpSpPr>
            <p:cNvPr id="3" name="Grupo 2"/>
            <p:cNvGrpSpPr/>
            <p:nvPr/>
          </p:nvGrpSpPr>
          <p:grpSpPr>
            <a:xfrm>
              <a:off x="0" y="-1"/>
              <a:ext cx="12192001" cy="1125265"/>
              <a:chOff x="0" y="-1"/>
              <a:chExt cx="12192001" cy="1125265"/>
            </a:xfrm>
          </p:grpSpPr>
          <p:sp>
            <p:nvSpPr>
              <p:cNvPr id="5" name="Rectángulo 4"/>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7"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4"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Imagen 7"/>
          <p:cNvPicPr>
            <a:picLocks noChangeAspect="1"/>
          </p:cNvPicPr>
          <p:nvPr/>
        </p:nvPicPr>
        <p:blipFill rotWithShape="1">
          <a:blip r:embed="rId4"/>
          <a:srcRect l="25518" t="22667" r="35780" b="26805"/>
          <a:stretch/>
        </p:blipFill>
        <p:spPr>
          <a:xfrm>
            <a:off x="982049" y="1125264"/>
            <a:ext cx="10116876" cy="5545992"/>
          </a:xfrm>
          <a:prstGeom prst="rect">
            <a:avLst/>
          </a:prstGeom>
        </p:spPr>
      </p:pic>
    </p:spTree>
    <p:extLst>
      <p:ext uri="{BB962C8B-B14F-4D97-AF65-F5344CB8AC3E}">
        <p14:creationId xmlns:p14="http://schemas.microsoft.com/office/powerpoint/2010/main" val="2016520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0" y="-1"/>
            <a:ext cx="12192001" cy="1125265"/>
            <a:chOff x="0" y="-1"/>
            <a:chExt cx="12192001" cy="1125265"/>
          </a:xfrm>
        </p:grpSpPr>
        <p:grpSp>
          <p:nvGrpSpPr>
            <p:cNvPr id="3" name="Grupo 2"/>
            <p:cNvGrpSpPr/>
            <p:nvPr/>
          </p:nvGrpSpPr>
          <p:grpSpPr>
            <a:xfrm>
              <a:off x="0" y="-1"/>
              <a:ext cx="12192001" cy="1125265"/>
              <a:chOff x="0" y="-1"/>
              <a:chExt cx="12192001" cy="1125265"/>
            </a:xfrm>
          </p:grpSpPr>
          <p:sp>
            <p:nvSpPr>
              <p:cNvPr id="5" name="Rectángulo 4"/>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7"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4"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Imagen 7"/>
          <p:cNvPicPr>
            <a:picLocks noChangeAspect="1"/>
          </p:cNvPicPr>
          <p:nvPr/>
        </p:nvPicPr>
        <p:blipFill rotWithShape="1">
          <a:blip r:embed="rId4"/>
          <a:srcRect l="24825" t="44674" r="35977" b="33143"/>
          <a:stretch/>
        </p:blipFill>
        <p:spPr>
          <a:xfrm>
            <a:off x="2255937" y="2228045"/>
            <a:ext cx="7569100" cy="2408350"/>
          </a:xfrm>
          <a:prstGeom prst="rect">
            <a:avLst/>
          </a:prstGeom>
        </p:spPr>
      </p:pic>
    </p:spTree>
    <p:extLst>
      <p:ext uri="{BB962C8B-B14F-4D97-AF65-F5344CB8AC3E}">
        <p14:creationId xmlns:p14="http://schemas.microsoft.com/office/powerpoint/2010/main" val="2477290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0" y="-1"/>
            <a:ext cx="12192001" cy="1125265"/>
            <a:chOff x="0" y="-1"/>
            <a:chExt cx="12192001" cy="1125265"/>
          </a:xfrm>
        </p:grpSpPr>
        <p:grpSp>
          <p:nvGrpSpPr>
            <p:cNvPr id="3" name="Grupo 2"/>
            <p:cNvGrpSpPr/>
            <p:nvPr/>
          </p:nvGrpSpPr>
          <p:grpSpPr>
            <a:xfrm>
              <a:off x="0" y="-1"/>
              <a:ext cx="12192001" cy="1125265"/>
              <a:chOff x="0" y="-1"/>
              <a:chExt cx="12192001" cy="1125265"/>
            </a:xfrm>
          </p:grpSpPr>
          <p:sp>
            <p:nvSpPr>
              <p:cNvPr id="5" name="Rectángulo 4"/>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7"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4"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Imagen 7"/>
          <p:cNvPicPr>
            <a:picLocks noChangeAspect="1"/>
          </p:cNvPicPr>
          <p:nvPr/>
        </p:nvPicPr>
        <p:blipFill rotWithShape="1">
          <a:blip r:embed="rId4"/>
          <a:srcRect l="25320" t="25660" r="35581" b="32614"/>
          <a:stretch/>
        </p:blipFill>
        <p:spPr>
          <a:xfrm>
            <a:off x="1008845" y="1125264"/>
            <a:ext cx="10090080" cy="5558871"/>
          </a:xfrm>
          <a:prstGeom prst="rect">
            <a:avLst/>
          </a:prstGeom>
        </p:spPr>
      </p:pic>
    </p:spTree>
    <p:extLst>
      <p:ext uri="{BB962C8B-B14F-4D97-AF65-F5344CB8AC3E}">
        <p14:creationId xmlns:p14="http://schemas.microsoft.com/office/powerpoint/2010/main" val="215931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0" y="-1"/>
            <a:ext cx="12192001" cy="1125265"/>
            <a:chOff x="0" y="-1"/>
            <a:chExt cx="12192001" cy="1125265"/>
          </a:xfrm>
        </p:grpSpPr>
        <p:grpSp>
          <p:nvGrpSpPr>
            <p:cNvPr id="3" name="Grupo 2"/>
            <p:cNvGrpSpPr/>
            <p:nvPr/>
          </p:nvGrpSpPr>
          <p:grpSpPr>
            <a:xfrm>
              <a:off x="0" y="-1"/>
              <a:ext cx="12192001" cy="1125265"/>
              <a:chOff x="0" y="-1"/>
              <a:chExt cx="12192001" cy="1125265"/>
            </a:xfrm>
          </p:grpSpPr>
          <p:sp>
            <p:nvSpPr>
              <p:cNvPr id="5" name="Rectángulo 4"/>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7"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4"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Imagen 7"/>
          <p:cNvPicPr>
            <a:picLocks noChangeAspect="1"/>
          </p:cNvPicPr>
          <p:nvPr/>
        </p:nvPicPr>
        <p:blipFill rotWithShape="1">
          <a:blip r:embed="rId4"/>
          <a:srcRect l="25221" t="22843" r="35681" b="32439"/>
          <a:stretch/>
        </p:blipFill>
        <p:spPr>
          <a:xfrm>
            <a:off x="953331" y="1125263"/>
            <a:ext cx="10145594" cy="5558871"/>
          </a:xfrm>
          <a:prstGeom prst="rect">
            <a:avLst/>
          </a:prstGeom>
        </p:spPr>
      </p:pic>
    </p:spTree>
    <p:extLst>
      <p:ext uri="{BB962C8B-B14F-4D97-AF65-F5344CB8AC3E}">
        <p14:creationId xmlns:p14="http://schemas.microsoft.com/office/powerpoint/2010/main" val="4076758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0" y="-1"/>
            <a:ext cx="12192001" cy="1125265"/>
            <a:chOff x="0" y="-1"/>
            <a:chExt cx="12192001" cy="1125265"/>
          </a:xfrm>
        </p:grpSpPr>
        <p:grpSp>
          <p:nvGrpSpPr>
            <p:cNvPr id="3" name="Grupo 2"/>
            <p:cNvGrpSpPr/>
            <p:nvPr/>
          </p:nvGrpSpPr>
          <p:grpSpPr>
            <a:xfrm>
              <a:off x="0" y="-1"/>
              <a:ext cx="12192001" cy="1125265"/>
              <a:chOff x="0" y="-1"/>
              <a:chExt cx="12192001" cy="1125265"/>
            </a:xfrm>
          </p:grpSpPr>
          <p:sp>
            <p:nvSpPr>
              <p:cNvPr id="5" name="Rectángulo 4"/>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7"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4"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Imagen 7"/>
          <p:cNvPicPr>
            <a:picLocks noChangeAspect="1"/>
          </p:cNvPicPr>
          <p:nvPr/>
        </p:nvPicPr>
        <p:blipFill rotWithShape="1">
          <a:blip r:embed="rId4"/>
          <a:srcRect l="25023" t="22667" r="35582" b="31030"/>
          <a:stretch/>
        </p:blipFill>
        <p:spPr>
          <a:xfrm>
            <a:off x="982049" y="1125264"/>
            <a:ext cx="10116876" cy="5262657"/>
          </a:xfrm>
          <a:prstGeom prst="rect">
            <a:avLst/>
          </a:prstGeom>
        </p:spPr>
      </p:pic>
    </p:spTree>
    <p:extLst>
      <p:ext uri="{BB962C8B-B14F-4D97-AF65-F5344CB8AC3E}">
        <p14:creationId xmlns:p14="http://schemas.microsoft.com/office/powerpoint/2010/main" val="6579244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1277</Words>
  <Application>Microsoft Office PowerPoint</Application>
  <PresentationFormat>Panorámica</PresentationFormat>
  <Paragraphs>95</Paragraphs>
  <Slides>21</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21</vt:i4>
      </vt:variant>
    </vt:vector>
  </HeadingPairs>
  <TitlesOfParts>
    <vt:vector size="26" baseType="lpstr">
      <vt:lpstr>Arial</vt:lpstr>
      <vt:lpstr>Calibri</vt:lpstr>
      <vt:lpstr>Calibri Light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jjjjjjjjjjjjjjjjjjjj</dc:creator>
  <cp:lastModifiedBy>jjjjjjjjjjjjjjjjjjjj</cp:lastModifiedBy>
  <cp:revision>5</cp:revision>
  <dcterms:created xsi:type="dcterms:W3CDTF">2020-05-24T16:36:44Z</dcterms:created>
  <dcterms:modified xsi:type="dcterms:W3CDTF">2020-05-24T17:41:48Z</dcterms:modified>
</cp:coreProperties>
</file>